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7" r:id="rId17"/>
    <p:sldId id="270" r:id="rId18"/>
    <p:sldId id="271" r:id="rId19"/>
    <p:sldId id="272" r:id="rId20"/>
    <p:sldId id="273" r:id="rId21"/>
    <p:sldId id="274" r:id="rId22"/>
    <p:sldId id="278" r:id="rId23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5FD93-C1A5-40B7-AFE4-72A0C28611CF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14434-648D-4EE8-85B4-9F9AE5C99FE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3" Type="http://schemas.openxmlformats.org/officeDocument/2006/relationships/image" Target="../media/image20.jpe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A Neural Network  Perspective</a:t>
            </a:r>
            <a:endParaRPr lang="en-US" dirty="0"/>
          </a:p>
        </p:txBody>
      </p:sp>
      <p:sp>
        <p:nvSpPr>
          <p:cNvPr id="4" name="副标题 2"/>
          <p:cNvSpPr txBox="1"/>
          <p:nvPr/>
        </p:nvSpPr>
        <p:spPr>
          <a:xfrm>
            <a:off x="6000750" y="5175023"/>
            <a:ext cx="4942114" cy="49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1120203529 </a:t>
            </a:r>
            <a:r>
              <a:rPr lang="zh-CN" altLang="en-US" dirty="0"/>
              <a:t>武稔隽</a:t>
            </a:r>
            <a:r>
              <a:rPr lang="en-US" altLang="zh-CN" dirty="0"/>
              <a:t> </a:t>
            </a:r>
            <a:r>
              <a:rPr lang="en-US" dirty="0"/>
              <a:t>2022.07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Style Transfer Model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Perceptual Loss</a:t>
            </a:r>
            <a:endParaRPr lang="en-US" b="1" u="sng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6434" y="2476641"/>
            <a:ext cx="4653145" cy="825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445" y="5400698"/>
            <a:ext cx="4384161" cy="6256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434" y="3416247"/>
            <a:ext cx="4489516" cy="6475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917" y="4437447"/>
            <a:ext cx="4091276" cy="4510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dirty="0">
                <a:sym typeface="+mn-ea"/>
              </a:rPr>
              <a:t>Real-time Style Transfer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 u="sng" dirty="0">
                <a:sym typeface="+mn-ea"/>
              </a:rPr>
              <a:t>Instance Normalization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4945" y="3151505"/>
            <a:ext cx="4178300" cy="1699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75" y="3041015"/>
            <a:ext cx="2994025" cy="962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240" y="5280025"/>
            <a:ext cx="4225925" cy="105981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20640000">
            <a:off x="5798185" y="3521710"/>
            <a:ext cx="596265" cy="243205"/>
          </a:xfrm>
          <a:prstGeom prst="rightArrow">
            <a:avLst/>
          </a:prstGeom>
          <a:noFill/>
          <a:ln w="254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3960000">
            <a:off x="4055110" y="4951095"/>
            <a:ext cx="897255" cy="290830"/>
          </a:xfrm>
          <a:prstGeom prst="rightArrow">
            <a:avLst/>
          </a:prstGeom>
          <a:noFill/>
          <a:ln w="254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Further Optimization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5415" y="1479550"/>
            <a:ext cx="3430270" cy="5043805"/>
          </a:xfrm>
          <a:prstGeom prst="rect">
            <a:avLst/>
          </a:prstGeom>
        </p:spPr>
      </p:pic>
      <p:sp>
        <p:nvSpPr>
          <p:cNvPr id="6" name="乘号 5"/>
          <p:cNvSpPr/>
          <p:nvPr/>
        </p:nvSpPr>
        <p:spPr>
          <a:xfrm>
            <a:off x="2126615" y="3117215"/>
            <a:ext cx="1659255" cy="623570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乘号 7"/>
          <p:cNvSpPr/>
          <p:nvPr/>
        </p:nvSpPr>
        <p:spPr>
          <a:xfrm>
            <a:off x="2126615" y="4756785"/>
            <a:ext cx="1659255" cy="623570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 rot="11040000">
            <a:off x="3969385" y="3353435"/>
            <a:ext cx="3235960" cy="274955"/>
          </a:xfrm>
          <a:prstGeom prst="leftArrow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 rot="9960000">
            <a:off x="3969385" y="4535170"/>
            <a:ext cx="3235960" cy="274955"/>
          </a:xfrm>
          <a:prstGeom prst="leftArrow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462520" y="3304540"/>
            <a:ext cx="32708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u="sng" dirty="0">
                <a:sym typeface="+mn-ea"/>
              </a:rPr>
              <a:t>Instance Normalization</a:t>
            </a:r>
            <a:endParaRPr lang="zh-CN" altLang="en-US" sz="3600"/>
          </a:p>
          <a:p>
            <a:endParaRPr lang="zh-CN" altLang="en-US"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Results </a:t>
            </a:r>
            <a:endParaRPr lang="en-US" altLang="zh-CN"/>
          </a:p>
        </p:txBody>
      </p:sp>
      <p:pic>
        <p:nvPicPr>
          <p:cNvPr id="4" name="内容占位符 3" descr="sunse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2885" y="1577975"/>
            <a:ext cx="2807335" cy="1986280"/>
          </a:xfrm>
          <a:prstGeom prst="rect">
            <a:avLst/>
          </a:prstGeom>
        </p:spPr>
      </p:pic>
      <p:pic>
        <p:nvPicPr>
          <p:cNvPr id="5" name="图片 4" descr="mosa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85" y="4122420"/>
            <a:ext cx="2802890" cy="2331720"/>
          </a:xfrm>
          <a:prstGeom prst="rect">
            <a:avLst/>
          </a:prstGeom>
        </p:spPr>
      </p:pic>
      <p:pic>
        <p:nvPicPr>
          <p:cNvPr id="6" name="图片 5" descr="sty_sunse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1577975"/>
            <a:ext cx="6685915" cy="4747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 descr="sty_ambe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66690" y="953135"/>
            <a:ext cx="5249545" cy="5249545"/>
          </a:xfrm>
          <a:prstGeom prst="rect">
            <a:avLst/>
          </a:prstGeom>
        </p:spPr>
      </p:pic>
      <p:pic>
        <p:nvPicPr>
          <p:cNvPr id="6" name="图片 5" descr="amb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10" y="953135"/>
            <a:ext cx="2779395" cy="2779395"/>
          </a:xfrm>
          <a:prstGeom prst="rect">
            <a:avLst/>
          </a:prstGeom>
        </p:spPr>
      </p:pic>
      <p:pic>
        <p:nvPicPr>
          <p:cNvPr id="7" name="图片 6" descr="mosa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55" y="4051935"/>
            <a:ext cx="2876550" cy="2393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night_he"/>
          <p:cNvPicPr>
            <a:picLocks noChangeAspect="1"/>
          </p:cNvPicPr>
          <p:nvPr>
            <p:ph idx="1"/>
          </p:nvPr>
        </p:nvPicPr>
        <p:blipFill>
          <a:blip r:embed="rId1"/>
          <a:srcRect t="33401" r="701"/>
          <a:stretch>
            <a:fillRect/>
          </a:stretch>
        </p:blipFill>
        <p:spPr>
          <a:xfrm>
            <a:off x="5852160" y="1024890"/>
            <a:ext cx="6047740" cy="5414010"/>
          </a:xfrm>
          <a:prstGeom prst="rect">
            <a:avLst/>
          </a:prstGeom>
        </p:spPr>
      </p:pic>
      <p:pic>
        <p:nvPicPr>
          <p:cNvPr id="5" name="图片 4" descr="he"/>
          <p:cNvPicPr>
            <a:picLocks noChangeAspect="1"/>
          </p:cNvPicPr>
          <p:nvPr/>
        </p:nvPicPr>
        <p:blipFill>
          <a:blip r:embed="rId2"/>
          <a:srcRect l="-210" t="34259" r="605"/>
          <a:stretch>
            <a:fillRect/>
          </a:stretch>
        </p:blipFill>
        <p:spPr>
          <a:xfrm>
            <a:off x="1631950" y="3763010"/>
            <a:ext cx="3041015" cy="2675890"/>
          </a:xfrm>
          <a:prstGeom prst="rect">
            <a:avLst/>
          </a:prstGeom>
        </p:spPr>
      </p:pic>
      <p:pic>
        <p:nvPicPr>
          <p:cNvPr id="6" name="图片 5" descr="starry-night-cropp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30" y="1024890"/>
            <a:ext cx="2908935" cy="24212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Analysis</a:t>
            </a:r>
            <a:endParaRPr lang="en-US" altLang="zh-CN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/>
              <a:t>Features with </a:t>
            </a:r>
            <a:r>
              <a:rPr lang="en-US" altLang="zh-CN" b="1" u="sng"/>
              <a:t>relatively smaller</a:t>
            </a:r>
            <a:r>
              <a:rPr lang="en-US" altLang="zh-CN"/>
              <a:t> sizes tend to focus on more </a:t>
            </a:r>
            <a:r>
              <a:rPr lang="en-US" altLang="zh-CN" b="1"/>
              <a:t>detailed</a:t>
            </a:r>
            <a:r>
              <a:rPr lang="en-US" altLang="zh-CN"/>
              <a:t> style.</a:t>
            </a:r>
            <a:endParaRPr lang="en-US" altLang="zh-CN"/>
          </a:p>
          <a:p>
            <a:pPr lvl="1"/>
            <a:r>
              <a:rPr lang="en-US" altLang="zh-CN"/>
              <a:t>256 x 256 feature map can only transfer some styling details of a 2048 x 2048 (or more) content image</a:t>
            </a:r>
            <a:endParaRPr lang="en-US" altLang="zh-CN"/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Loss/Training History </a:t>
            </a:r>
            <a:r>
              <a:rPr lang="en-US" altLang="zh-CN" b="1">
                <a:solidFill>
                  <a:schemeClr val="tx1"/>
                </a:solidFill>
              </a:rPr>
              <a:t>Visualization</a:t>
            </a:r>
            <a:endParaRPr lang="en-US" altLang="zh-CN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</a:rPr>
              <a:t>On </a:t>
            </a:r>
            <a:r>
              <a:rPr lang="en-US" altLang="zh-CN" sz="2400" b="1">
                <a:solidFill>
                  <a:schemeClr val="tx1"/>
                </a:solidFill>
              </a:rPr>
              <a:t>different</a:t>
            </a:r>
            <a:r>
              <a:rPr lang="en-US" altLang="zh-CN" sz="2400">
                <a:solidFill>
                  <a:schemeClr val="tx1"/>
                </a:solidFill>
              </a:rPr>
              <a:t> machines &amp; With </a:t>
            </a:r>
            <a:r>
              <a:rPr lang="en-US" altLang="zh-CN" sz="2400" b="1">
                <a:solidFill>
                  <a:schemeClr val="tx1"/>
                </a:solidFill>
              </a:rPr>
              <a:t>different</a:t>
            </a:r>
            <a:r>
              <a:rPr lang="en-US" altLang="zh-CN" sz="2400">
                <a:solidFill>
                  <a:schemeClr val="tx1"/>
                </a:solidFill>
              </a:rPr>
              <a:t> network structures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Analysis - Feature Sizes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Content image with large size: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mount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59685"/>
            <a:ext cx="5071110" cy="3380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70" y="2038350"/>
            <a:ext cx="5356860" cy="39268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78785" y="4482465"/>
            <a:ext cx="513080" cy="339725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501390" y="2145030"/>
            <a:ext cx="2832100" cy="2319655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501390" y="4812665"/>
            <a:ext cx="2887345" cy="116459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Analysis - Feature Sizes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Style im</a:t>
            </a:r>
            <a:r>
              <a:rPr lang="en-US" altLang="zh-CN"/>
              <a:t>age: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great_wav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4470" y="1942465"/>
            <a:ext cx="6296660" cy="42348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Analysis - Feature Sizes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Style Transfer Results: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wave_quart_mount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0" y="2629535"/>
            <a:ext cx="4872355" cy="3247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5" y="2165350"/>
            <a:ext cx="5779135" cy="38119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63215" y="4402455"/>
            <a:ext cx="513080" cy="339725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382010" y="2145030"/>
            <a:ext cx="2951480" cy="222758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363595" y="4748530"/>
            <a:ext cx="3025140" cy="1228725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  <a:p>
            <a:r>
              <a:rPr lang="en-US" dirty="0"/>
              <a:t>Mechanism &amp; Network Structure</a:t>
            </a:r>
            <a:endParaRPr lang="en-US" dirty="0"/>
          </a:p>
          <a:p>
            <a:r>
              <a:rPr lang="en-US" dirty="0"/>
              <a:t>Results &amp; Analysis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843270" cy="4283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270" y="2670175"/>
            <a:ext cx="6348730" cy="4187825"/>
          </a:xfrm>
          <a:prstGeom prst="rect">
            <a:avLst/>
          </a:prstGeom>
        </p:spPr>
      </p:pic>
      <p:pic>
        <p:nvPicPr>
          <p:cNvPr id="6" name="图片 5" descr="mounta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4475480"/>
            <a:ext cx="3393440" cy="2262505"/>
          </a:xfrm>
          <a:prstGeom prst="rect">
            <a:avLst/>
          </a:prstGeom>
        </p:spPr>
      </p:pic>
      <p:pic>
        <p:nvPicPr>
          <p:cNvPr id="9" name="图片 8" descr="great_wav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0" y="136525"/>
            <a:ext cx="3597910" cy="24199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Analysis - Training History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Style Transfer is to combine the </a:t>
            </a:r>
            <a:r>
              <a:rPr lang="en-US" b="1" u="sng" dirty="0"/>
              <a:t>content</a:t>
            </a:r>
            <a:r>
              <a:rPr lang="en-US" dirty="0"/>
              <a:t> of one image with the </a:t>
            </a:r>
            <a:r>
              <a:rPr lang="en-US" b="1" u="sng" dirty="0"/>
              <a:t>style or texture</a:t>
            </a:r>
            <a:r>
              <a:rPr lang="en-US" b="1" dirty="0"/>
              <a:t> </a:t>
            </a:r>
            <a:r>
              <a:rPr lang="en-US" dirty="0"/>
              <a:t>of another image.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problem thus can be divided into two parts: </a:t>
            </a:r>
            <a:r>
              <a:rPr lang="en-US" b="1" dirty="0"/>
              <a:t>obtaining the image content </a:t>
            </a:r>
            <a:r>
              <a:rPr lang="en-US" dirty="0"/>
              <a:t>&amp; </a:t>
            </a:r>
            <a:r>
              <a:rPr lang="en-US" b="1" dirty="0"/>
              <a:t>achieving the image style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Mechanism &amp; Network Structure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direct comparation between generated images and target images, the naive mechanism is to compare them in the </a:t>
            </a:r>
            <a:r>
              <a:rPr lang="en-US" b="1" dirty="0"/>
              <a:t>feature space </a:t>
            </a:r>
            <a:r>
              <a:rPr lang="en-US" dirty="0"/>
              <a:t>from a neural network.  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Content features </a:t>
            </a:r>
            <a:r>
              <a:rPr lang="en-US" dirty="0"/>
              <a:t>are simply obtained through </a:t>
            </a:r>
            <a:r>
              <a:rPr lang="en-US" b="1" dirty="0"/>
              <a:t>some feature layer </a:t>
            </a:r>
            <a:r>
              <a:rPr lang="en-US" dirty="0"/>
              <a:t>within the neural network.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Style features </a:t>
            </a:r>
            <a:r>
              <a:rPr lang="en-US" dirty="0"/>
              <a:t>are captured by the </a:t>
            </a:r>
            <a:r>
              <a:rPr lang="en-US" b="1" dirty="0"/>
              <a:t>covariance matrix </a:t>
            </a:r>
            <a:r>
              <a:rPr lang="en-US" dirty="0"/>
              <a:t>within certain feature layer.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1403" r="5257"/>
          <a:stretch>
            <a:fillRect/>
          </a:stretch>
        </p:blipFill>
        <p:spPr>
          <a:xfrm>
            <a:off x="601436" y="1928025"/>
            <a:ext cx="8150679" cy="456485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881"/>
            <a:ext cx="5897335" cy="20047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Network Model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Network Model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Pretrained</a:t>
            </a:r>
            <a:r>
              <a:rPr lang="en-US" dirty="0"/>
              <a:t> on VGG16/VGG19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/>
          </a:p>
          <a:p>
            <a:r>
              <a:rPr lang="en-US" dirty="0"/>
              <a:t>Both </a:t>
            </a:r>
            <a:r>
              <a:rPr lang="en-US" b="1" dirty="0"/>
              <a:t>content features </a:t>
            </a:r>
            <a:r>
              <a:rPr lang="en-US" dirty="0"/>
              <a:t>and </a:t>
            </a:r>
            <a:r>
              <a:rPr lang="en-US" b="1" dirty="0"/>
              <a:t>style features </a:t>
            </a:r>
            <a:r>
              <a:rPr lang="en-US" dirty="0"/>
              <a:t>are computed from the pretrained network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expected image is </a:t>
            </a:r>
            <a:r>
              <a:rPr lang="en-US" b="1" dirty="0"/>
              <a:t>also trained </a:t>
            </a:r>
            <a:r>
              <a:rPr lang="en-US" dirty="0"/>
              <a:t>on the </a:t>
            </a:r>
            <a:r>
              <a:rPr lang="en-US" b="1" dirty="0"/>
              <a:t>pretrained </a:t>
            </a:r>
            <a:r>
              <a:rPr lang="en-US" dirty="0"/>
              <a:t>VGG network with its parameters frozen, starting from a </a:t>
            </a:r>
            <a:r>
              <a:rPr lang="en-US" b="1" dirty="0"/>
              <a:t>white noise</a:t>
            </a:r>
            <a:r>
              <a:rPr lang="en-US" dirty="0"/>
              <a:t> image.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Network Model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 </a:t>
            </a:r>
            <a:endParaRPr lang="en-US" dirty="0"/>
          </a:p>
          <a:p>
            <a:pPr lvl="1"/>
            <a:r>
              <a:rPr lang="en-US" dirty="0"/>
              <a:t>Easy to understand, Using pretrained models, Obtaining content &amp; style representations from the feature space,…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Cons: </a:t>
            </a:r>
            <a:endParaRPr lang="en-US" dirty="0"/>
          </a:p>
          <a:p>
            <a:pPr lvl="1"/>
            <a:r>
              <a:rPr lang="en-US" b="1" dirty="0"/>
              <a:t>One-time </a:t>
            </a:r>
            <a:r>
              <a:rPr lang="en-US" dirty="0"/>
              <a:t>training for </a:t>
            </a:r>
            <a:r>
              <a:rPr lang="en-US" b="1" dirty="0"/>
              <a:t>One </a:t>
            </a:r>
            <a:r>
              <a:rPr lang="en-US" dirty="0"/>
              <a:t>content image and </a:t>
            </a:r>
            <a:r>
              <a:rPr lang="en-US" b="1" dirty="0"/>
              <a:t>One</a:t>
            </a:r>
            <a:r>
              <a:rPr lang="en-US" dirty="0"/>
              <a:t> style image -&gt; </a:t>
            </a:r>
            <a:r>
              <a:rPr lang="en-US" b="1" u="sng" dirty="0"/>
              <a:t>Not Flexible</a:t>
            </a:r>
            <a:endParaRPr lang="en-US" b="1" u="sng" dirty="0"/>
          </a:p>
          <a:p>
            <a:pPr lvl="1"/>
            <a:r>
              <a:rPr lang="en-US" dirty="0"/>
              <a:t>Training at the same time Transferring -&gt; </a:t>
            </a:r>
            <a:r>
              <a:rPr lang="en-US" b="1" u="sng" dirty="0"/>
              <a:t>Slow Speed</a:t>
            </a:r>
            <a:endParaRPr lang="en-US" b="1" u="sng" dirty="0"/>
          </a:p>
          <a:p>
            <a:pPr lvl="1"/>
            <a:r>
              <a:rPr lang="en-US" dirty="0"/>
              <a:t>Generating the images through </a:t>
            </a:r>
            <a:r>
              <a:rPr lang="en-US" b="1" dirty="0"/>
              <a:t>pixel-level </a:t>
            </a:r>
            <a:r>
              <a:rPr lang="en-US" dirty="0"/>
              <a:t>-&gt; </a:t>
            </a:r>
            <a:r>
              <a:rPr lang="en-US" b="1" u="sng" dirty="0"/>
              <a:t>No Abstract Information Learnt</a:t>
            </a:r>
            <a:endParaRPr lang="en-US" b="1" u="sng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Advancement -- </a:t>
            </a:r>
            <a:r>
              <a:rPr lang="en-US" dirty="0">
                <a:sym typeface="+mn-ea"/>
              </a:rPr>
              <a:t>Real-time Style Transfer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 network for </a:t>
            </a:r>
            <a:r>
              <a:rPr lang="en-US" b="1" u="sng" dirty="0"/>
              <a:t>arbitrary</a:t>
            </a:r>
            <a:r>
              <a:rPr lang="en-US" dirty="0"/>
              <a:t> content input w.r.t. </a:t>
            </a:r>
            <a:r>
              <a:rPr lang="en-US" b="1" u="sng" dirty="0"/>
              <a:t>one</a:t>
            </a:r>
            <a:r>
              <a:rPr lang="en-US" dirty="0"/>
              <a:t> style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Compute </a:t>
            </a:r>
            <a:r>
              <a:rPr lang="en-US" b="1" u="sng" dirty="0"/>
              <a:t>feature-level</a:t>
            </a:r>
            <a:r>
              <a:rPr lang="en-US" dirty="0"/>
              <a:t> loss -&gt;  </a:t>
            </a:r>
            <a:r>
              <a:rPr lang="en-US" b="1" u="sng" dirty="0"/>
              <a:t>Perceptual Loss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b="1" u="sng" dirty="0"/>
              <a:t>faster and better neural network </a:t>
            </a:r>
            <a:r>
              <a:rPr lang="en-US" dirty="0"/>
              <a:t>to capture the features of the input content images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 efficient </a:t>
            </a:r>
            <a:r>
              <a:rPr lang="en-US" dirty="0"/>
              <a:t>batch normalization -&gt; </a:t>
            </a:r>
            <a:r>
              <a:rPr lang="en-US" b="1" u="sng" dirty="0"/>
              <a:t>Instance Normalization</a:t>
            </a:r>
            <a:endParaRPr lang="en-US" b="1" u="sng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Style Transfer Model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u="sng" dirty="0"/>
              <a:t>The TransformNet</a:t>
            </a:r>
            <a:endParaRPr lang="en-US" b="1" u="sng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8402" y="1760311"/>
            <a:ext cx="7048991" cy="46486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31" y="2266857"/>
            <a:ext cx="2816936" cy="4142107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 rot="11804344">
            <a:off x="3576710" y="3491396"/>
            <a:ext cx="1543050" cy="293914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523.003149606299,&quot;width&quot;:4436.11968503937}"/>
</p:tagLst>
</file>

<file path=ppt/tags/tag2.xml><?xml version="1.0" encoding="utf-8"?>
<p:tagLst xmlns:p="http://schemas.openxmlformats.org/presentationml/2006/main">
  <p:tag name="KSO_WPP_MARK_KEY" val="51b1881d-b5c6-4780-9e02-8f3a6e89f331"/>
  <p:tag name="COMMONDATA" val="eyJoZGlkIjoiNzMxMDQ5MWVjY2YxNWY0NDc3NmQ2ZGIxNTE0NWIwMj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2267</Words>
  <Application>WPS 演示</Application>
  <PresentationFormat>宽屏</PresentationFormat>
  <Paragraphs>104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等线 Light</vt:lpstr>
      <vt:lpstr>等线</vt:lpstr>
      <vt:lpstr>Office 主题​​</vt:lpstr>
      <vt:lpstr>Style Transfer</vt:lpstr>
      <vt:lpstr>Contents</vt:lpstr>
      <vt:lpstr>Introduction</vt:lpstr>
      <vt:lpstr> Mechanism &amp; Network Structure</vt:lpstr>
      <vt:lpstr>Naïve Network Model</vt:lpstr>
      <vt:lpstr>Naïve Network Model</vt:lpstr>
      <vt:lpstr>Naïve Network Model</vt:lpstr>
      <vt:lpstr>Advancement</vt:lpstr>
      <vt:lpstr>Real-time Style Transfer Model</vt:lpstr>
      <vt:lpstr>Real-time Style Transfer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</dc:title>
  <dc:creator>wu shouheng</dc:creator>
  <cp:lastModifiedBy>L.y.</cp:lastModifiedBy>
  <cp:revision>16</cp:revision>
  <dcterms:created xsi:type="dcterms:W3CDTF">2022-07-06T07:31:00Z</dcterms:created>
  <dcterms:modified xsi:type="dcterms:W3CDTF">2022-07-08T14:05:02Z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17330DF278E64613968FF6F408A09AC9</vt:lpwstr>
  </property>
  <property fmtid="{D5CDD505-2E9C-101B-9397-08002B2CF9AE}" pid="3" name="KSOProductBuildVer">
    <vt:lpwstr>2052-11.1.0.11830</vt:lpwstr>
  </property>
</Properties>
</file>